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ECFB1-0245-48AE-9EDB-D416C495314B}" v="2799" dt="2018-05-31T02:19:06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840A57-ED45-4577-A6C3-6E8A2A7C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Полилиния: фигура 12">
              <a:extLst>
                <a:ext uri="{FF2B5EF4-FFF2-40B4-BE49-F238E27FC236}">
                  <a16:creationId xmlns:a16="http://schemas.microsoft.com/office/drawing/2014/main" id="{27C19608-955E-4979-AAD7-534C5FF661F9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: фигура 17">
              <a:extLst>
                <a:ext uri="{FF2B5EF4-FFF2-40B4-BE49-F238E27FC236}">
                  <a16:creationId xmlns:a16="http://schemas.microsoft.com/office/drawing/2014/main" id="{C85D7CDD-3B0F-4F6C-B050-0F2EF4B0E137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5">
              <a:extLst>
                <a:ext uri="{FF2B5EF4-FFF2-40B4-BE49-F238E27FC236}">
                  <a16:creationId xmlns:a16="http://schemas.microsoft.com/office/drawing/2014/main" id="{F8689B7A-BE55-4367-ADC4-58EB6E53AE87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6BBD61C-5472-4664-A66C-D0C974BAD725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3">
              <a:extLst>
                <a:ext uri="{FF2B5EF4-FFF2-40B4-BE49-F238E27FC236}">
                  <a16:creationId xmlns:a16="http://schemas.microsoft.com/office/drawing/2014/main" id="{91B6E204-0BE4-463C-911E-AF3938617FD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695D73-111F-4E0A-B3EC-AD44D89CAD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F8827-A587-420C-8CA2-256B9F2B7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PowerPoint logo">
            <a:extLst>
              <a:ext uri="{FF2B5EF4-FFF2-40B4-BE49-F238E27FC236}">
                <a16:creationId xmlns:a16="http://schemas.microsoft.com/office/drawing/2014/main" id="{0B454357-A4CF-4E5F-ACBE-F010393AB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7A063-B7E8-41F0-B44C-CBAC344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25A8B-4E72-478E-913E-1FE1803D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7F94-D56A-4F25-B310-06F1D7C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0708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Параллелограмм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Овал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TextBox 15" descr="Number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Овал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TextBox 18" descr="Number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Овал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TextBox 21" descr="Number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85220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916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1293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6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Параллелограмм 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Овал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TextBox 15" descr="Number 1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Овал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TextBox 18" descr="Number 3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Овал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TextBox 21" descr="Number 2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356431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31779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175878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9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D913A-C186-4F8A-82A2-48D38C06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497B4B-92CE-4375-9EFC-1FCED23B3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F6BF0A-340E-4923-AF94-30573006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Полилиния: фигура 12">
              <a:extLst>
                <a:ext uri="{FF2B5EF4-FFF2-40B4-BE49-F238E27FC236}">
                  <a16:creationId xmlns:a16="http://schemas.microsoft.com/office/drawing/2014/main" id="{EDBA056C-5C3C-483A-ADBB-6ECE967BF9F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0" name="Полилиния: фигура 17">
              <a:extLst>
                <a:ext uri="{FF2B5EF4-FFF2-40B4-BE49-F238E27FC236}">
                  <a16:creationId xmlns:a16="http://schemas.microsoft.com/office/drawing/2014/main" id="{C8A6DF64-EFDA-4FDC-95F2-CA9E904935A9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1" name="Полилиния: фигура 15">
              <a:extLst>
                <a:ext uri="{FF2B5EF4-FFF2-40B4-BE49-F238E27FC236}">
                  <a16:creationId xmlns:a16="http://schemas.microsoft.com/office/drawing/2014/main" id="{05041C2C-ACC8-4BF3-B916-0896FA1039F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2" name="Полилиния: фигура 10">
              <a:extLst>
                <a:ext uri="{FF2B5EF4-FFF2-40B4-BE49-F238E27FC236}">
                  <a16:creationId xmlns:a16="http://schemas.microsoft.com/office/drawing/2014/main" id="{DC952B2D-D957-40DF-9D4E-84F7C814091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3" name="Полилиния: фигура 13">
              <a:extLst>
                <a:ext uri="{FF2B5EF4-FFF2-40B4-BE49-F238E27FC236}">
                  <a16:creationId xmlns:a16="http://schemas.microsoft.com/office/drawing/2014/main" id="{42223152-ED82-47B8-AA28-8E45BF4F6F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046739-1F33-449F-A734-551C23673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7EE7-5848-4A7E-8CDC-C84A4100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858" y="420130"/>
            <a:ext cx="5438826" cy="59559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2A2BF6-6B6F-4FDE-9C94-76A56291F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0842" y="1089395"/>
            <a:ext cx="3657600" cy="5286692"/>
          </a:xfrm>
        </p:spPr>
        <p:txBody>
          <a:bodyPr/>
          <a:lstStyle>
            <a:lvl1pPr marL="0" indent="0">
              <a:buFont typeface="Century Gothic" panose="020B0502020202020204" pitchFamily="34" charset="0"/>
              <a:buChar char=" "/>
              <a:defRPr sz="1400"/>
            </a:lvl1pPr>
            <a:lvl2pPr marL="223838" indent="-163513">
              <a:buClr>
                <a:schemeClr val="bg1"/>
              </a:buClr>
              <a:buFont typeface="Century Gothic" panose="020B0502020202020204" pitchFamily="34" charset="0"/>
              <a:buChar char="&gt;"/>
              <a:defRPr sz="1400"/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Прямая соединительная линия 24">
            <a:extLst>
              <a:ext uri="{FF2B5EF4-FFF2-40B4-BE49-F238E27FC236}">
                <a16:creationId xmlns:a16="http://schemas.microsoft.com/office/drawing/2014/main" id="{B3938D53-967E-448F-8242-8981B708525E}"/>
              </a:ext>
            </a:extLst>
          </p:cNvPr>
          <p:cNvCxnSpPr>
            <a:cxnSpLocks/>
          </p:cNvCxnSpPr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Прямая соединительная линия 24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Полилиния: фигура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5" name="Полилиния: фигура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7" name="Полилиния: фигура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8" name="Полилиния: фигура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4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92B5-4202-4E05-955A-BCC88BCF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0F2F1-0BC2-4DA5-99FF-AC3AFB8AE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B791-2B25-469E-A2FB-030A2020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7A826-7098-45C8-B7AF-F326A685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A3E7-DD95-4E3C-8510-00C7127C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59EE0-0BA2-496F-B99C-5F8484069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E6E64-1F1C-4242-8541-3DEA5DB6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158B-D8F2-44E0-A203-26B9C216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9F92F-25D5-4883-B6E2-764273F6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06F29-CD1B-4F5C-A56D-0E46746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15F3-6153-4920-9215-37FB6FEE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3680-9C95-4B11-A93A-964E768D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0B09-428D-49DB-A70F-9B5D5B64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14F3-CC9D-4417-A30E-980283F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1EAA-1E73-4FD7-A64E-3954838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C432-3ED5-4249-A6F4-B401195E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B306-4D71-45DD-8F3E-4BA097C0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81BC-C016-4DDC-B809-DEFFF125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DCB5-3A50-4889-A2E3-EF35E63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03CA-B97A-47FF-9E5A-713E611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BCCB-3456-4052-A4E4-EA266DD5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EE68-9DBE-4064-9EFE-6831F07C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FC4AA-0528-44A7-A668-82566CA6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5E6DA-294A-4BA2-9D6D-4FB5D912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4D15-996B-4F82-86E9-1CB9B77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D4331-BD36-4470-BD66-88E877C0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41A4-ADE5-467D-98FD-BC676FB6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8244-8B7F-44F3-B790-7BF369A5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953E4-37A4-4867-87B9-7AFE9A91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4DA5-4DCA-4576-91E1-99C3DB97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C1378-E382-4AA3-BAB8-83E617AB4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E27DF-9480-4360-86F9-51F40AC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F10D3-8F6F-4F83-9883-BC1C71C9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98A3E-09E5-4135-B474-7F1AAA0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DA365B-2628-4BCE-9E67-2F0D16C47BD3}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Полилиния: фигура 12">
              <a:extLst>
                <a:ext uri="{FF2B5EF4-FFF2-40B4-BE49-F238E27FC236}">
                  <a16:creationId xmlns:a16="http://schemas.microsoft.com/office/drawing/2014/main" id="{1F2267F0-4480-4BD7-BD96-BEF5488A1F5E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76B36DBC-DC07-4F87-90B2-0249EC01293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: фигура 15">
              <a:extLst>
                <a:ext uri="{FF2B5EF4-FFF2-40B4-BE49-F238E27FC236}">
                  <a16:creationId xmlns:a16="http://schemas.microsoft.com/office/drawing/2014/main" id="{16D55E62-E1AE-4B3D-A734-C19E272D1572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0">
              <a:extLst>
                <a:ext uri="{FF2B5EF4-FFF2-40B4-BE49-F238E27FC236}">
                  <a16:creationId xmlns:a16="http://schemas.microsoft.com/office/drawing/2014/main" id="{65A6F525-77E9-4B88-8E70-21DBA057EA63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3">
              <a:extLst>
                <a:ext uri="{FF2B5EF4-FFF2-40B4-BE49-F238E27FC236}">
                  <a16:creationId xmlns:a16="http://schemas.microsoft.com/office/drawing/2014/main" id="{ACD258A8-5300-4D12-968F-5FEBDC16AE29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Прямая соединительная линия 24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Прямая соединительная линия 24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448817BC-829F-446B-8111-48BB9B96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435ADD-3DA5-488B-901F-80987E4C4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Прямая соединительная линия 24">
              <a:extLst>
                <a:ext uri="{FF2B5EF4-FFF2-40B4-BE49-F238E27FC236}">
                  <a16:creationId xmlns:a16="http://schemas.microsoft.com/office/drawing/2014/main" id="{5204A592-8C68-4CFA-907A-F19D90792A93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5">
              <a:extLst>
                <a:ext uri="{FF2B5EF4-FFF2-40B4-BE49-F238E27FC236}">
                  <a16:creationId xmlns:a16="http://schemas.microsoft.com/office/drawing/2014/main" id="{28DD267A-7BED-4CDD-A8C6-BCB3BA7E115C}"/>
                </a:ext>
              </a:extLst>
            </p:cNvPr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A5DD35-8E86-48A0-9E99-EC32FE85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2094EE-7AAD-4966-A387-46F52C1A3321}"/>
                </a:ext>
              </a:extLst>
            </p:cNvPr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Прямая соединительная линия 24">
                <a:extLst>
                  <a:ext uri="{FF2B5EF4-FFF2-40B4-BE49-F238E27FC236}">
                    <a16:creationId xmlns:a16="http://schemas.microsoft.com/office/drawing/2014/main" id="{F8A50289-0D7C-4CB6-B611-F1B59469F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5">
                <a:extLst>
                  <a:ext uri="{FF2B5EF4-FFF2-40B4-BE49-F238E27FC236}">
                    <a16:creationId xmlns:a16="http://schemas.microsoft.com/office/drawing/2014/main" id="{ED9778AE-B266-4533-AFF5-015D5DB95FAF}"/>
                  </a:ext>
                </a:extLst>
              </p:cNvPr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B90273CC-5219-4CE8-80C8-BAD7F5A00FDA}"/>
                </a:ext>
              </a:extLst>
            </p:cNvPr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5">
              <a:extLst>
                <a:ext uri="{FF2B5EF4-FFF2-40B4-BE49-F238E27FC236}">
                  <a16:creationId xmlns:a16="http://schemas.microsoft.com/office/drawing/2014/main" id="{6362A1A3-959F-429A-959F-0A9201D7DD92}"/>
                </a:ext>
              </a:extLst>
            </p:cNvPr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85DC86-E263-4A34-85B6-3E9B74B8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Прямоугольник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Полилиния: фигура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: фигура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581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724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3248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664A8-AB32-4E3B-8099-1CDE1F9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1ECE-BC3B-4EBF-831C-507DA214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1683-D23C-4704-91BB-83D32A0E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B45779-A330-4329-B18E-C4060289A79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E818-6B60-4D24-9954-64A147DE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C2BE-369C-4A16-8782-2C9D0F11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537C2E-C92C-4AC8-B017-4CD647E6E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4" r:id="rId8"/>
    <p:sldLayoutId id="2147483660" r:id="rId9"/>
    <p:sldLayoutId id="2147483655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PLAN DE TRABAJO CONSEJO DIRECTIVO DE ESCUELA DE ARTES VISUALES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84FB85-61FE-4457-AB59-5E1DDC52C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230856" y="1682517"/>
            <a:ext cx="9949761" cy="3168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C" sz="2000" dirty="0">
                <a:solidFill>
                  <a:schemeClr val="bg1"/>
                </a:solidFill>
              </a:rPr>
              <a:t>El Consejo de Escuela es el órgano fundamental que dirime asuntos académicos y vela por el cumplimiento del plan de estudio, al mismo tiempo que reflexiona sobre la eficacia de los supuestos pedagógicos sobre los que aquel se funda examinando los retos y desafíos que  debe enfrentar un diseño curricular siempre perfectible, en su inexcusable tarea  de adecuarse a las demandas y emergencias de un campo artístico en permanente construcción.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230856" y="1682517"/>
            <a:ext cx="9949761" cy="3168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C" sz="2000" dirty="0">
                <a:solidFill>
                  <a:schemeClr val="bg1"/>
                </a:solidFill>
              </a:rPr>
              <a:t>Esta es una instancia encaminada a promover la capacitación permanente del personal académico, al mismo tiempo que vela por la pertinencia y desarrollo de proyectos de investigación- creación tal y como corresponde a una universidad de artes que cuenta con un importante capital de artistas docentes.</a:t>
            </a:r>
            <a:endParaRPr lang="en-US" sz="20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230856" y="1682517"/>
            <a:ext cx="9949761" cy="3168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C" sz="2000" dirty="0">
                <a:solidFill>
                  <a:schemeClr val="bg1"/>
                </a:solidFill>
              </a:rPr>
              <a:t>La escuela de Artes Visuales de la UARTES, ha tenido en esta instancia, desde su fundación, un órgano deliberante y </a:t>
            </a:r>
            <a:r>
              <a:rPr lang="es-EC" sz="2000" dirty="0" err="1">
                <a:solidFill>
                  <a:schemeClr val="bg1"/>
                </a:solidFill>
              </a:rPr>
              <a:t>críitico</a:t>
            </a:r>
            <a:r>
              <a:rPr lang="es-EC" sz="2000" dirty="0">
                <a:solidFill>
                  <a:schemeClr val="bg1"/>
                </a:solidFill>
              </a:rPr>
              <a:t> que permite dar cobertura a las preocupaciones derivadas del ejercicio académico. Esta ha sido una instancia estable de diálogo entre el personal docente , así como un foro que permite ventilar las reconceptualizaciones constantes del espacio cultural ampliado del arte, sus reformulaciones tendentes a la transdisciplinariedad y los límites porosos de las relaciones  que entabla con otros campos del conocimiento y con el espacio social.</a:t>
            </a:r>
            <a:endParaRPr lang="en-US" sz="20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884FB85-61FE-4457-AB59-5E1DDC52C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EJES DE TRABAJO</a:t>
            </a:r>
          </a:p>
        </p:txBody>
      </p:sp>
    </p:spTree>
    <p:extLst>
      <p:ext uri="{BB962C8B-B14F-4D97-AF65-F5344CB8AC3E}">
        <p14:creationId xmlns:p14="http://schemas.microsoft.com/office/powerpoint/2010/main" val="206252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3A4-8B5A-4439-9A17-05668B0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es-EC" sz="3050" dirty="0"/>
              <a:t>Conceptualización y diseño de programas de estudio</a:t>
            </a:r>
            <a:endParaRPr lang="en-US" sz="3050" dirty="0"/>
          </a:p>
        </p:txBody>
      </p:sp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230856" y="2283167"/>
            <a:ext cx="9949761" cy="3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Proponer, concebir y diseñar proyectos de creación o modificación de carreras de tercer nivel, así como programas de posgrado, según la normativa correspondiente.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 algn="just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Proyectar y aprobar el cronograma académico de la Escuela y emitir lineamientos sobre el distributivo de los docentes, el distributivo de aulas y los planes de estudios de las carreras respectivas, en coordinación con la Dirección de Planificación Académica y la Secretaría Académica.</a:t>
            </a:r>
            <a:endParaRPr lang="en-US" sz="21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3A4-8B5A-4439-9A17-05668B0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es-EC" sz="3050" dirty="0"/>
              <a:t>ACOMPAÑAMIENTO ACADÉMICO</a:t>
            </a:r>
            <a:endParaRPr lang="en-US" sz="3050" dirty="0"/>
          </a:p>
        </p:txBody>
      </p:sp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230856" y="2283167"/>
            <a:ext cx="9949761" cy="4441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Monitoreo y evaluación del cumplimiento de las actividades de docencia y de los proyectos de investigación, dirección y gestión académica de los docentes.  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 algn="just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Fomentar proyectos de innovación y vinculación con la comunidad.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 algn="just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Promover proyectos de capacitación profesional. 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 algn="just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Diseñar estrategias e instrumentos efectivos de evaluación del desempeño académico.</a:t>
            </a:r>
            <a:endParaRPr lang="en-US" sz="21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5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3A4-8B5A-4439-9A17-05668B0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es-EC" sz="3000" dirty="0"/>
              <a:t>COORDINACIÓN Y PLANIFICACIÓN</a:t>
            </a:r>
            <a:br>
              <a:rPr lang="en-US" dirty="0"/>
            </a:br>
            <a:endParaRPr lang="en-US" sz="3050" dirty="0"/>
          </a:p>
        </p:txBody>
      </p:sp>
      <p:sp>
        <p:nvSpPr>
          <p:cNvPr id="6" name="Textbox One Instructions" descr="Click or tap to select your 3D Model. Click and hold on the 3D control to rotate or tilt your 3D model up, down, left, and right.&#10;">
            <a:extLst>
              <a:ext uri="{FF2B5EF4-FFF2-40B4-BE49-F238E27FC236}">
                <a16:creationId xmlns:a16="http://schemas.microsoft.com/office/drawing/2014/main" id="{57E2BFDE-9B7D-43EC-90A9-6C7829909369}"/>
              </a:ext>
            </a:extLst>
          </p:cNvPr>
          <p:cNvSpPr txBox="1">
            <a:spLocks/>
          </p:cNvSpPr>
          <p:nvPr/>
        </p:nvSpPr>
        <p:spPr>
          <a:xfrm>
            <a:off x="1230856" y="2283167"/>
            <a:ext cx="9949761" cy="437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Velar por la planificación coordinada entre los diferentes actores de gestión y planificación académica institucional. Validar el Plan Operativo Anual propuesto por la Directora o Director de Escuela, que deberá concordar con el Plan General de Desarrollo institucional 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 </a:t>
            </a:r>
            <a:endParaRPr lang="en-US" sz="2100" dirty="0">
              <a:solidFill>
                <a:schemeClr val="bg1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buNone/>
            </a:pPr>
            <a:r>
              <a:rPr lang="es-EC" sz="2100" dirty="0">
                <a:solidFill>
                  <a:schemeClr val="bg1"/>
                </a:solidFill>
              </a:rPr>
              <a:t>El consejo directivo de escuela deberá planificar a tiempo, orientar y proponer a la instancia respectiva la inclusión y/o separación de docentes, así como solicitar las convocatorias a concurso de méritos y oposición para llenar vacantes para docentes titulares, respondiendo siempre a las demandas orientadas a la excelencia en el desarrollo de los procesos académicos.</a:t>
            </a:r>
            <a:endParaRPr lang="en-US" sz="21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64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ort Your 3D Models.potx" id="{98FA5300-F36E-4E09-B87A-445242C647AE}" vid="{04F4B6F2-3E92-45BB-A359-066CA3EB33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FA0FAA1F40A48AFF9B83E7A8535C8" ma:contentTypeVersion="6" ma:contentTypeDescription="Create a new document." ma:contentTypeScope="" ma:versionID="a29564c4913de883a27ffdcfd458aeb5">
  <xsd:schema xmlns:xsd="http://www.w3.org/2001/XMLSchema" xmlns:xs="http://www.w3.org/2001/XMLSchema" xmlns:p="http://schemas.microsoft.com/office/2006/metadata/properties" xmlns:ns2="b348f026-0623-4e77-bd1b-15beed583077" xmlns:ns3="59f4de77-fb23-43c4-8afd-72bf968a030f" targetNamespace="http://schemas.microsoft.com/office/2006/metadata/properties" ma:root="true" ma:fieldsID="474b71ccdbfe1ec76872f436b686490d" ns2:_="" ns3:_="">
    <xsd:import namespace="b348f026-0623-4e77-bd1b-15beed583077"/>
    <xsd:import namespace="59f4de77-fb23-43c4-8afd-72bf968a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f026-0623-4e77-bd1b-15beed58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4de77-fb23-43c4-8afd-72bf968a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424DE4-F957-4388-9DA7-91BC1AE59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f026-0623-4e77-bd1b-15beed583077"/>
    <ds:schemaRef ds:uri="59f4de77-fb23-43c4-8afd-72bf968a0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5CA8FE-D82C-480E-ABF9-7B721C8E0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9EF40-9368-4E43-9CE0-AE0749FAE236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59f4de77-fb23-43c4-8afd-72bf968a030f"/>
    <ds:schemaRef ds:uri="http://schemas.microsoft.com/office/2006/documentManagement/types"/>
    <ds:schemaRef ds:uri="http://schemas.openxmlformats.org/package/2006/metadata/core-properties"/>
    <ds:schemaRef ds:uri="b348f026-0623-4e77-bd1b-15beed5830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Import your 3D models</Template>
  <TotalTime>0</TotalTime>
  <Words>467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Segoe UI</vt:lpstr>
      <vt:lpstr>Segoe UI Semibold</vt:lpstr>
      <vt:lpstr>Office Theme</vt:lpstr>
      <vt:lpstr>PLAN DE TRABAJO CONSEJO DIRECTIVO DE ESCUELA DE ARTES VISUALES</vt:lpstr>
      <vt:lpstr>PowerPoint Presentation</vt:lpstr>
      <vt:lpstr>PowerPoint Presentation</vt:lpstr>
      <vt:lpstr>PowerPoint Presentation</vt:lpstr>
      <vt:lpstr>PowerPoint Presentation</vt:lpstr>
      <vt:lpstr>Conceptualización y diseño de programas de estudio</vt:lpstr>
      <vt:lpstr>ACOMPAÑAMIENTO ACADÉMICO</vt:lpstr>
      <vt:lpstr>COORDINACIÓN Y PLANIFICACIÓN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2020-11-07T03:43:56Z</dcterms:created>
  <dcterms:modified xsi:type="dcterms:W3CDTF">2020-11-07T04:04:11Z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</Properties>
</file>